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1"/>
  </p:sldMasterIdLst>
  <p:notesMasterIdLst>
    <p:notesMasterId r:id="rId16"/>
  </p:notesMasterIdLst>
  <p:handoutMasterIdLst>
    <p:handoutMasterId r:id="rId17"/>
  </p:handoutMasterIdLst>
  <p:sldIdLst>
    <p:sldId id="281" r:id="rId2"/>
    <p:sldId id="257" r:id="rId3"/>
    <p:sldId id="267" r:id="rId4"/>
    <p:sldId id="275" r:id="rId5"/>
    <p:sldId id="262" r:id="rId6"/>
    <p:sldId id="274" r:id="rId7"/>
    <p:sldId id="276" r:id="rId8"/>
    <p:sldId id="277" r:id="rId9"/>
    <p:sldId id="269" r:id="rId10"/>
    <p:sldId id="279" r:id="rId11"/>
    <p:sldId id="278" r:id="rId12"/>
    <p:sldId id="280" r:id="rId13"/>
    <p:sldId id="271" r:id="rId14"/>
    <p:sldId id="263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0" autoAdjust="0"/>
    <p:restoredTop sz="94713" autoAdjust="0"/>
  </p:normalViewPr>
  <p:slideViewPr>
    <p:cSldViewPr snapToGrid="0" snapToObjects="1">
      <p:cViewPr varScale="1">
        <p:scale>
          <a:sx n="80" d="100"/>
          <a:sy n="80" d="100"/>
        </p:scale>
        <p:origin x="-542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0EC23-1EE6-6649-9C6E-3EBFF988AB0C}" type="datetimeFigureOut">
              <a:rPr lang="fr-FR" smtClean="0"/>
              <a:pPr/>
              <a:t>23/02/2018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92D46-7B54-4B48-B8C6-C0910C5B6F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7051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32B39-3410-47D1-82E8-D3C620E74EEA}" type="datetimeFigureOut">
              <a:rPr lang="fr-BE" smtClean="0"/>
              <a:pPr/>
              <a:t>23/02/2018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DA35E-493E-4831-B85C-3D684F10E73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01479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DA35E-493E-4831-B85C-3D684F10E738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mieux.be/sites/default/files/assets/kit-communication-2014-2020/logo_FEDER+wallonie.zip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mieux.be/sites/default/files/assets/kit-communication-2014-2020/logo_FEDER+wallonie.zip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mieux.be/sites/default/files/assets/kit-communication-2014-2020/logo_FEDER+wallonie.zip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mieux.be/sites/default/files/assets/kit-communication-2014-2020/logo_FEDER+wallonie.zip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mieux.be/sites/default/files/assets/kit-communication-2014-2020/logo_FEDER+wallonie.zip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mieux.be/sites/default/files/assets/kit-communication-2014-2020/logo_FEDER+wallonie.zip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833" y="3165421"/>
            <a:ext cx="9144001" cy="471386"/>
          </a:xfrm>
        </p:spPr>
        <p:txBody>
          <a:bodyPr anchor="b">
            <a:normAutofit/>
          </a:bodyPr>
          <a:lstStyle>
            <a:lvl1pPr algn="ctr">
              <a:defRPr sz="2800" b="1" i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0094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Calibri" charset="0"/>
                <a:ea typeface="Calibri" charset="0"/>
                <a:cs typeface="Calibri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Cliquez pour modifier le style des sous-titres du masque</a:t>
            </a:r>
            <a:endParaRPr lang="en-US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5318620" y="5216979"/>
            <a:ext cx="144290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4" name="Picture 2" descr="http://www.enmieux.be/sites/default/files/assets/media-files/signatures/vignette_FEDER%2Bwalloni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23416" y="528356"/>
            <a:ext cx="3810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03166" y="-146807"/>
            <a:ext cx="9388834" cy="715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66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67111" y="-57598"/>
            <a:ext cx="8125018" cy="69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8830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5619" y="-67217"/>
            <a:ext cx="6690696" cy="699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1562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nmieux.be/sites/default/files/assets/media-files/signatures/vignette_FEDER%2Bwalloni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477433" y="5958000"/>
            <a:ext cx="2400000" cy="90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6180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26547"/>
          </a:xfrm>
          <a:prstGeom prst="rect">
            <a:avLst/>
          </a:prstGeom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65094" y="-211774"/>
            <a:ext cx="2469503" cy="2469503"/>
          </a:xfrm>
          <a:prstGeom prst="rect">
            <a:avLst/>
          </a:prstGeom>
        </p:spPr>
      </p:pic>
      <p:pic>
        <p:nvPicPr>
          <p:cNvPr id="6" name="Picture 2" descr="http://www.enmieux.be/sites/default/files/assets/media-files/signatures/vignette_FEDER%2Bwallonie.png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171107" y="5958000"/>
            <a:ext cx="2400000" cy="90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26057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26547"/>
          </a:xfrm>
          <a:prstGeom prst="rect">
            <a:avLst/>
          </a:prstGeom>
          <a:solidFill>
            <a:schemeClr val="accent2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 userDrawn="1"/>
        </p:nvSpPr>
        <p:spPr>
          <a:xfrm flipH="1">
            <a:off x="11151046" y="0"/>
            <a:ext cx="564290" cy="2341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</a:t>
            </a:r>
            <a:endParaRPr lang="fr-FR" dirty="0"/>
          </a:p>
        </p:txBody>
      </p:sp>
      <p:pic>
        <p:nvPicPr>
          <p:cNvPr id="5" name="Picture 2" descr="http://www.enmieux.be/sites/default/files/assets/media-files/signatures/vignette_FEDER%2Bwalloni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171107" y="5958000"/>
            <a:ext cx="2400000" cy="900000"/>
          </a:xfrm>
          <a:prstGeom prst="rect">
            <a:avLst/>
          </a:prstGeom>
          <a:noFill/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26547"/>
          </a:xfrm>
          <a:prstGeom prst="rect">
            <a:avLst/>
          </a:prstGeom>
          <a:solidFill>
            <a:schemeClr val="accent2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 userDrawn="1"/>
        </p:nvSpPr>
        <p:spPr>
          <a:xfrm flipH="1">
            <a:off x="11151046" y="0"/>
            <a:ext cx="564290" cy="2341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</a:t>
            </a:r>
            <a:endParaRPr lang="fr-FR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626547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14302" y="0"/>
            <a:ext cx="2317389" cy="664234"/>
          </a:xfrm>
          <a:prstGeom prst="rect">
            <a:avLst/>
          </a:prstGeom>
        </p:spPr>
      </p:pic>
      <p:pic>
        <p:nvPicPr>
          <p:cNvPr id="14" name="Picture 2" descr="http://www.enmieux.be/sites/default/files/assets/media-files/signatures/vignette_FEDER%2Bwallonie.png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171107" y="5958000"/>
            <a:ext cx="2400000" cy="900000"/>
          </a:xfrm>
          <a:prstGeom prst="rect">
            <a:avLst/>
          </a:prstGeom>
          <a:noFill/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26547"/>
          </a:xfrm>
          <a:prstGeom prst="rect">
            <a:avLst/>
          </a:prstGeom>
          <a:solidFill>
            <a:schemeClr val="accent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9817588" y="150267"/>
            <a:ext cx="2119972" cy="1819439"/>
          </a:xfrm>
          <a:prstGeom prst="rect">
            <a:avLst/>
          </a:prstGeom>
        </p:spPr>
      </p:pic>
      <p:pic>
        <p:nvPicPr>
          <p:cNvPr id="5" name="Picture 2" descr="http://www.enmieux.be/sites/default/files/assets/media-files/signatures/vignette_FEDER%2Bwallonie.png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404020" y="5879250"/>
            <a:ext cx="2400000" cy="900000"/>
          </a:xfrm>
          <a:prstGeom prst="rect">
            <a:avLst/>
          </a:prstGeom>
          <a:noFill/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26547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59195" y="-7951"/>
            <a:ext cx="2193765" cy="2292700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839986" y="-751514"/>
            <a:ext cx="8361028" cy="836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102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7373923" y="0"/>
            <a:ext cx="165263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4410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1CF03-1420-2F47-9C66-910134F226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7456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5" r:id="rId2"/>
    <p:sldLayoutId id="2147483706" r:id="rId3"/>
    <p:sldLayoutId id="2147483712" r:id="rId4"/>
    <p:sldLayoutId id="2147483707" r:id="rId5"/>
    <p:sldLayoutId id="2147483709" r:id="rId6"/>
    <p:sldLayoutId id="2147483710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mieux.be/sites/default/files/assets/kit-communication-2014-2020/logo_FEDER+wallonie.zip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401114"/>
            <a:ext cx="9144001" cy="471386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fr-BE" sz="2000" u="sng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fr-BE" sz="2000" u="sng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</a:br>
            <a:endParaRPr lang="fr-BE" sz="2000" u="sng" dirty="0" smtClean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30392" y="3044619"/>
            <a:ext cx="9144000" cy="1655762"/>
          </a:xfrm>
        </p:spPr>
        <p:txBody>
          <a:bodyPr/>
          <a:lstStyle/>
          <a:p>
            <a:endParaRPr lang="fr-BE" dirty="0" smtClean="0"/>
          </a:p>
          <a:p>
            <a:r>
              <a:rPr lang="fr-BE" sz="2800" dirty="0" smtClean="0"/>
              <a:t>COMITE D’ACCOMPAGNEMENT DU PORTEFEUILLE </a:t>
            </a:r>
            <a:br>
              <a:rPr lang="fr-BE" sz="2800" dirty="0" smtClean="0"/>
            </a:br>
            <a:r>
              <a:rPr lang="fr-BE" sz="2800" dirty="0" smtClean="0"/>
              <a:t>« </a:t>
            </a:r>
            <a:r>
              <a:rPr lang="fr-BE" sz="2800" b="1" dirty="0" smtClean="0"/>
              <a:t>NOM DU PORTEFEUILLE</a:t>
            </a:r>
            <a:r>
              <a:rPr lang="fr-BE" sz="2800" dirty="0" smtClean="0"/>
              <a:t> »</a:t>
            </a:r>
            <a:br>
              <a:rPr lang="fr-BE" sz="2800" dirty="0" smtClean="0"/>
            </a:br>
            <a:r>
              <a:rPr lang="fr-BE" sz="2800" dirty="0" smtClean="0"/>
              <a:t>JJ MOIS ANNEE</a:t>
            </a:r>
            <a:endParaRPr lang="fr-F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2125405"/>
            <a:ext cx="939632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BE" sz="2400" b="1" u="sng" dirty="0" smtClean="0">
                <a:solidFill>
                  <a:srgbClr val="000000">
                    <a:tint val="75000"/>
                  </a:srgbClr>
                </a:solidFill>
                <a:latin typeface="+mj-lt"/>
              </a:rPr>
              <a:t>PROGRAMMATION DES FONDS STRUCTURELS EUROPEENS 2014-2020</a:t>
            </a:r>
            <a:br>
              <a:rPr lang="fr-BE" sz="2400" b="1" u="sng" dirty="0" smtClean="0">
                <a:solidFill>
                  <a:srgbClr val="000000">
                    <a:tint val="75000"/>
                  </a:srgbClr>
                </a:solidFill>
                <a:latin typeface="+mj-lt"/>
              </a:rPr>
            </a:br>
            <a:r>
              <a:rPr lang="fr-BE" sz="2400" b="1" u="sng" dirty="0" smtClean="0">
                <a:solidFill>
                  <a:srgbClr val="000000">
                    <a:tint val="75000"/>
                  </a:srgbClr>
                </a:solidFill>
                <a:latin typeface="+mj-lt"/>
              </a:rPr>
              <a:t> Programme Wallonie-2020.EU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83568" y="3165421"/>
            <a:ext cx="6571247" cy="14529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528" y="5949280"/>
            <a:ext cx="334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latin typeface="+mj-lt"/>
              </a:rPr>
              <a:t>NOM DU CHEF DE FILE </a:t>
            </a:r>
            <a:endParaRPr lang="fr-B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36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20513" y="2958860"/>
            <a:ext cx="6629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fr-BE" sz="2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DEMAND</a:t>
            </a:r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 DE MODIFICATIONS</a:t>
            </a:r>
            <a:endParaRPr lang="fr-FR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18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17421" y="127968"/>
            <a:ext cx="3829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4. </a:t>
            </a:r>
            <a:r>
              <a:rPr lang="fr-BE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DEMANDES DE MODIFICATIONS</a:t>
            </a:r>
            <a:endParaRPr lang="fr-FR" sz="20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1432037"/>
            <a:ext cx="9471804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Demande de modifications du plan financier et / ou de la fiche-projet (</a:t>
            </a:r>
            <a:r>
              <a:rPr kumimoji="0" lang="fr-B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+ justifications</a:t>
            </a:r>
            <a:r>
              <a:rPr lang="fr-BE" sz="2000" dirty="0" smtClean="0">
                <a:latin typeface="+mj-lt"/>
              </a:rPr>
              <a:t>)</a:t>
            </a:r>
            <a:r>
              <a:rPr kumimoji="0" lang="fr-B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Procédure COMAC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Procédure GW </a:t>
            </a:r>
            <a:endParaRPr lang="fr-BE" sz="2000" noProof="0" dirty="0" smtClean="0">
              <a:latin typeface="+mj-lt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Tx/>
              <a:tabLst/>
              <a:defRPr/>
            </a:pPr>
            <a:endParaRPr lang="fr-BE" sz="2000" noProof="0" dirty="0" smtClean="0">
              <a:latin typeface="+mj-lt"/>
            </a:endParaRPr>
          </a:p>
          <a:p>
            <a:pPr marL="228600" indent="-228600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Autre demande de modification (</a:t>
            </a:r>
            <a:r>
              <a:rPr kumimoji="0" lang="fr-B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+ justifications</a:t>
            </a:r>
            <a:r>
              <a:rPr lang="fr-BE" sz="2000" dirty="0" smtClean="0">
                <a:latin typeface="+mj-lt"/>
              </a:rPr>
              <a:t>)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 </a:t>
            </a:r>
          </a:p>
          <a:p>
            <a:pPr marL="71755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Tx/>
              <a:buFont typeface="Wingdings" pitchFamily="2" charset="2"/>
              <a:buChar char="Ø"/>
              <a:tabLst>
                <a:tab pos="363538" algn="l"/>
              </a:tabLst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Échéancier opérationnel d’un projet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Ø"/>
              <a:tabLst>
                <a:tab pos="363538" algn="l"/>
              </a:tabLst>
              <a:defRPr/>
            </a:pPr>
            <a:endParaRPr kumimoji="0" lang="fr-BE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-5143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>
                <a:tab pos="363538" algn="l"/>
              </a:tabLst>
              <a:defRPr/>
            </a:pP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74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18422" y="2940662"/>
            <a:ext cx="3497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POINTS DIVERS</a:t>
            </a:r>
            <a:endParaRPr lang="fr-FR" sz="24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317421" y="127968"/>
            <a:ext cx="2064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5. </a:t>
            </a:r>
            <a:r>
              <a:rPr lang="fr-BE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POINTS DIVERS</a:t>
            </a:r>
            <a:endParaRPr lang="fr-FR" sz="20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57199" y="1397480"/>
            <a:ext cx="9532189" cy="47286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Impacts du projet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fr-BE" sz="2000" dirty="0" smtClean="0">
                <a:latin typeface="+mj-lt"/>
              </a:rPr>
              <a:t>Publicité et communication extérieure sur le portefeuille de projets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fr-BE" sz="2000" dirty="0" smtClean="0">
                <a:latin typeface="+mj-lt"/>
              </a:rPr>
              <a:t>Changement personne de référence ou de contact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fr-BE" sz="2000" dirty="0" smtClean="0">
                <a:latin typeface="+mj-lt"/>
              </a:rPr>
              <a:t>Rappel des délais éventuels : rapport annuel, rapport indicateurs, etc.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fr-BE" sz="2000" dirty="0" smtClean="0">
                <a:latin typeface="+mj-lt"/>
              </a:rPr>
              <a:t>Date et lieu de la prochaine réunion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kumimoji="0" lang="fr-BE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accent4"/>
              </a:buClr>
            </a:pPr>
            <a:endParaRPr lang="fr-BE" sz="2000" b="1" dirty="0" smtClean="0">
              <a:latin typeface="+mj-lt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accent4"/>
              </a:buClr>
            </a:pPr>
            <a:endParaRPr lang="fr-BE" sz="2000" b="1" dirty="0" smtClean="0">
              <a:latin typeface="+mj-lt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accent4"/>
              </a:buClr>
            </a:pPr>
            <a:r>
              <a:rPr kumimoji="0" lang="fr-B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Eventuellement en fin de réunion, organisation d’une démonstration ou visite du site. </a:t>
            </a:r>
            <a:endParaRPr kumimoji="0" lang="fr-BE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794717" y="3769743"/>
            <a:ext cx="1442907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http://www.enmieux.be/sites/default/files/assets/media-files/signatures/vignette_FEDER%2Bwallonie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80730" y="5861789"/>
            <a:ext cx="2400000" cy="90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119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Merci de votre attention.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144032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805956" y="2525163"/>
            <a:ext cx="3497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ORDRE DU JOUR</a:t>
            </a:r>
          </a:p>
          <a:p>
            <a:endParaRPr lang="fr-FR" sz="24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249008" y="3587262"/>
            <a:ext cx="7086600" cy="1841989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82675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  APPROBATION DE LA VERSION FINALE</a:t>
            </a:r>
          </a:p>
          <a:p>
            <a:pPr marL="1082675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fr-BE" sz="2000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      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DU DERNIER PV</a:t>
            </a:r>
          </a:p>
          <a:p>
            <a:pPr marL="1082675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  ETAT D’AVANCEMENT DES PROJETS</a:t>
            </a:r>
          </a:p>
          <a:p>
            <a:pPr marL="1082675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  ETAT D’AVANCEMENT FINANCIER</a:t>
            </a:r>
          </a:p>
          <a:p>
            <a:pPr marL="1082675" lvl="0"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  DEMANDES DE MODIFICATIONS </a:t>
            </a:r>
          </a:p>
          <a:p>
            <a:pPr marL="1082675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  DIVERS </a:t>
            </a:r>
          </a:p>
        </p:txBody>
      </p:sp>
    </p:spTree>
    <p:extLst>
      <p:ext uri="{BB962C8B-B14F-4D97-AF65-F5344CB8AC3E}">
        <p14:creationId xmlns:p14="http://schemas.microsoft.com/office/powerpoint/2010/main" xmlns="" val="28130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570345" y="518275"/>
            <a:ext cx="525227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900" b="1" dirty="0" smtClean="0">
                <a:latin typeface="Calibri" charset="0"/>
                <a:ea typeface="Calibri" charset="0"/>
                <a:cs typeface="Calibri" charset="0"/>
              </a:rPr>
              <a:t>Brève présentation de la fiche-projet (1</a:t>
            </a:r>
            <a:r>
              <a:rPr lang="fr-FR" sz="1900" b="1" baseline="30000" dirty="0" smtClean="0">
                <a:latin typeface="Calibri" charset="0"/>
                <a:ea typeface="Calibri" charset="0"/>
                <a:cs typeface="Calibri" charset="0"/>
              </a:rPr>
              <a:t>er</a:t>
            </a:r>
            <a:r>
              <a:rPr lang="fr-FR" sz="1900" b="1" dirty="0" smtClean="0">
                <a:latin typeface="Calibri" charset="0"/>
                <a:ea typeface="Calibri" charset="0"/>
                <a:cs typeface="Calibri" charset="0"/>
              </a:rPr>
              <a:t> COMAC) </a:t>
            </a:r>
            <a:endParaRPr lang="fr-FR" sz="1900" b="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7386739" y="1140051"/>
            <a:ext cx="1442907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289800" y="1315360"/>
            <a:ext cx="42786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Duis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irure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reprehenderit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voluptate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esse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cillum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eu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fugiat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pariatur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Excepteur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occaecat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cupidatat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proident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culpa qui officia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deserunt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mollit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est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laborum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390900" y="0"/>
            <a:ext cx="99612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40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19446" y="2940662"/>
            <a:ext cx="6603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APPROBATION </a:t>
            </a:r>
          </a:p>
          <a:p>
            <a:pPr marL="457200" indent="-457200" algn="ctr"/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 LA VERSION FINALE </a:t>
            </a:r>
          </a:p>
          <a:p>
            <a:pPr marL="457200" indent="-457200" algn="ctr"/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DU DERNIER PV</a:t>
            </a:r>
            <a:endParaRPr lang="fr-FR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30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/>
          <p:cNvCxnSpPr/>
          <p:nvPr/>
        </p:nvCxnSpPr>
        <p:spPr>
          <a:xfrm>
            <a:off x="1333848" y="1768415"/>
            <a:ext cx="1442907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17421" y="127968"/>
            <a:ext cx="6202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1. </a:t>
            </a:r>
            <a:r>
              <a:rPr lang="fr-BE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APPROBATION DE LA VERSION FINALE DU DERNIER PV</a:t>
            </a:r>
            <a:endParaRPr lang="fr-FR" sz="20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57383" y="1250830"/>
            <a:ext cx="46500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BE" sz="2000" dirty="0" smtClean="0">
                <a:solidFill>
                  <a:srgbClr val="000000"/>
                </a:solidFill>
                <a:latin typeface="Calibri"/>
              </a:rPr>
              <a:t>Quelques rappels pour le Chef de file : 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877154" y="2303253"/>
            <a:ext cx="9215752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 procès-verbal de chaque réunion liée au portefeuille de projet est rédigé par le Chef de file.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Ce PV est envoyé à l’ensemble des personnes présentes et/ou membres du Comité d’accompagnement </a:t>
            </a:r>
            <a:r>
              <a:rPr kumimoji="0" lang="fr-BE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dans les 10 jours ouvrables pour examen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version finale du PV, intégrant les éventuels commentaires des membres, est envoyée </a:t>
            </a:r>
            <a:r>
              <a:rPr kumimoji="0" lang="fr-BE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dans les 15 jours ouvrables qui suivent le premier envoi</a:t>
            </a: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Lors de la réunion suivante, le PV est approuvé formellement. 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045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35169" y="2829464"/>
            <a:ext cx="6236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ETAT D’AVANCEMENT DES PROJETS</a:t>
            </a:r>
            <a:endParaRPr lang="fr-FR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8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57384" y="2298357"/>
            <a:ext cx="1022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charset="0"/>
              <a:buChar char="•"/>
            </a:pPr>
            <a:endParaRPr lang="fr-F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0200" y="831951"/>
            <a:ext cx="4128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2. </a:t>
            </a:r>
            <a:r>
              <a:rPr lang="fr-BE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ETAT D’AVANCEMENT DES PROJETS</a:t>
            </a:r>
            <a:endParaRPr lang="fr-FR" sz="20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863866" y="1449238"/>
            <a:ext cx="10870934" cy="41129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Présentation de la mise en œuvre opérationnelle / physique des projets du portefeuille 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Avancement des marchés de services et / ou de travaux; 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Avancement des études ;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Avancement des réalisations ;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Partenaires, synergies…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Illustrations pertinentes et/ou mise en situation sur carte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Planning des actions prévues pour la période à venir (éléments repris du plan d’actions). </a:t>
            </a:r>
            <a:r>
              <a:rPr lang="fr-BE" sz="2000" noProof="0" dirty="0" smtClean="0">
                <a:latin typeface="+mj-lt"/>
              </a:rPr>
              <a:t> Un format synthétique et visuel est conseillé (Diagramme de Gantt, tableau de bord, ligne du temps,…)</a:t>
            </a:r>
            <a:endParaRPr kumimoji="0" lang="fr-BE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B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Identification des problèmes de mises en œuvre rencontrés, le cas échéant, et les pistes de solutions envisagées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B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fr-BE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0200" y="181155"/>
            <a:ext cx="3839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 2. </a:t>
            </a:r>
            <a:r>
              <a:rPr lang="fr-BE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ETAT D’AVANCEMENT DES PROJETS</a:t>
            </a:r>
            <a:endParaRPr lang="fr-FR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8354" y="2912692"/>
            <a:ext cx="6010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ETAT D’AVAN</a:t>
            </a:r>
            <a:r>
              <a:rPr lang="fr-BE" sz="2400" b="1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CEMENT FIN</a:t>
            </a:r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ANCIER</a:t>
            </a:r>
            <a:endParaRPr lang="fr-FR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2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7384" y="1282898"/>
            <a:ext cx="10591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alibri" charset="0"/>
                <a:ea typeface="Calibri" charset="0"/>
                <a:cs typeface="Calibri" charset="0"/>
              </a:rPr>
              <a:t>  </a:t>
            </a:r>
            <a:endParaRPr lang="fr-FR" sz="2000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1360896" y="2825410"/>
            <a:ext cx="1442907" cy="0"/>
          </a:xfrm>
          <a:prstGeom prst="line">
            <a:avLst/>
          </a:prstGeom>
          <a:ln w="317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17421" y="127968"/>
            <a:ext cx="3969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3. </a:t>
            </a:r>
            <a:r>
              <a:rPr lang="fr-BE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ETAT D’AVANCEMENT FINANCIER </a:t>
            </a:r>
            <a:endParaRPr lang="fr-FR" sz="20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03377" y="3505200"/>
            <a:ext cx="111886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 smtClean="0">
                <a:solidFill>
                  <a:srgbClr val="FF0000"/>
                </a:solidFill>
                <a:latin typeface="+mj-lt"/>
              </a:rPr>
              <a:t>/!\ En cas d’écart significatif entre les dépenses prévues et les dépenses effectives, fournir les explications en séance </a:t>
            </a:r>
            <a:endParaRPr lang="fr-BE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857240" y="1114425"/>
            <a:ext cx="10870934" cy="149191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fr-BE" sz="2000" dirty="0" smtClean="0">
              <a:latin typeface="+mj-lt"/>
            </a:endParaRP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fr-FR" sz="2000" dirty="0" smtClean="0">
                <a:latin typeface="+mj-lt"/>
              </a:rPr>
              <a:t>Situation des dépenses à la date du COMAC et p</a:t>
            </a:r>
            <a:r>
              <a:rPr lang="fr-BE" sz="2000" dirty="0" smtClean="0">
                <a:latin typeface="+mj-lt"/>
              </a:rPr>
              <a:t>révisions semestrielles des dépenses (chiffres repris du tableau demandé au 28/2 ou au 10/9). Un tableau simplifié et lisible est recommandé.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fr-BE" sz="2000" dirty="0" smtClean="0">
                <a:latin typeface="+mj-lt"/>
              </a:rPr>
              <a:t>Concernant l’évolution des dépenses par projet sur la durée de la programmation, une présentation sous un format plus visuel est </a:t>
            </a:r>
            <a:r>
              <a:rPr lang="fr-BE" sz="2000" smtClean="0">
                <a:latin typeface="+mj-lt"/>
              </a:rPr>
              <a:t>toujours </a:t>
            </a:r>
            <a:r>
              <a:rPr lang="fr-BE" sz="2000" smtClean="0">
                <a:latin typeface="+mj-lt"/>
              </a:rPr>
              <a:t>appréciée </a:t>
            </a:r>
            <a:r>
              <a:rPr lang="fr-BE" sz="2000" dirty="0" smtClean="0">
                <a:latin typeface="+mj-lt"/>
              </a:rPr>
              <a:t>(ex.: graphique).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fr-BE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mieux">
  <a:themeElements>
    <a:clrScheme name="enmieux 1">
      <a:dk1>
        <a:srgbClr val="000000"/>
      </a:dk1>
      <a:lt1>
        <a:srgbClr val="FFFFFF"/>
      </a:lt1>
      <a:dk2>
        <a:srgbClr val="424242"/>
      </a:dk2>
      <a:lt2>
        <a:srgbClr val="FFFFFF"/>
      </a:lt2>
      <a:accent1>
        <a:srgbClr val="E8386C"/>
      </a:accent1>
      <a:accent2>
        <a:srgbClr val="ED7D31"/>
      </a:accent2>
      <a:accent3>
        <a:srgbClr val="FFD312"/>
      </a:accent3>
      <a:accent4>
        <a:srgbClr val="009FE3"/>
      </a:accent4>
      <a:accent5>
        <a:srgbClr val="CFDC71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nmieux" id="{395DC213-F587-0840-A32A-34A1AC936DA3}" vid="{FA2C8B08-1A45-FB45-8D26-18194C03630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584</Words>
  <Application>Microsoft Office PowerPoint</Application>
  <PresentationFormat>Personnalisé</PresentationFormat>
  <Paragraphs>64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enmieux</vt:lpstr>
      <vt:lpstr>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Merci de votre attention.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Vivian Gilles</dc:creator>
  <cp:lastModifiedBy>Aurore</cp:lastModifiedBy>
  <cp:revision>80</cp:revision>
  <dcterms:created xsi:type="dcterms:W3CDTF">2017-06-26T12:26:05Z</dcterms:created>
  <dcterms:modified xsi:type="dcterms:W3CDTF">2018-02-23T14:52:14Z</dcterms:modified>
</cp:coreProperties>
</file>